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5" r:id="rId11"/>
    <p:sldId id="267" r:id="rId12"/>
    <p:sldId id="268" r:id="rId13"/>
    <p:sldId id="269" r:id="rId14"/>
    <p:sldId id="270" r:id="rId15"/>
    <p:sldId id="276" r:id="rId16"/>
    <p:sldId id="271" r:id="rId17"/>
    <p:sldId id="280" r:id="rId18"/>
    <p:sldId id="272" r:id="rId19"/>
    <p:sldId id="273" r:id="rId20"/>
    <p:sldId id="282" r:id="rId21"/>
    <p:sldId id="274" r:id="rId22"/>
    <p:sldId id="275" r:id="rId23"/>
    <p:sldId id="27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84" d="100"/>
          <a:sy n="84" d="100"/>
        </p:scale>
        <p:origin x="120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3B01C-A46E-411C-902A-40CDECD5167E}" type="datetimeFigureOut">
              <a:rPr lang="pt-BR" smtClean="0"/>
              <a:t>06/02/2023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09C82A8-005C-454A-8E6E-0353F3BE5760}" type="slidenum">
              <a:rPr lang="pt-BR" smtClean="0"/>
              <a:t>‹nº›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699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3B01C-A46E-411C-902A-40CDECD5167E}" type="datetimeFigureOut">
              <a:rPr lang="pt-BR" smtClean="0"/>
              <a:t>06/02/2023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C82A8-005C-454A-8E6E-0353F3BE5760}" type="slidenum">
              <a:rPr lang="pt-BR" smtClean="0"/>
              <a:t>‹nº›</a:t>
            </a:fld>
            <a:endParaRPr lang="pt-BR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061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3B01C-A46E-411C-902A-40CDECD5167E}" type="datetimeFigureOut">
              <a:rPr lang="pt-BR" smtClean="0"/>
              <a:t>06/02/2023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C82A8-005C-454A-8E6E-0353F3BE5760}" type="slidenum">
              <a:rPr lang="pt-BR" smtClean="0"/>
              <a:t>‹nº›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165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3B01C-A46E-411C-902A-40CDECD5167E}" type="datetimeFigureOut">
              <a:rPr lang="pt-BR" smtClean="0"/>
              <a:t>06/02/2023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C82A8-005C-454A-8E6E-0353F3BE5760}" type="slidenum">
              <a:rPr lang="pt-BR" smtClean="0"/>
              <a:t>‹nº›</a:t>
            </a:fld>
            <a:endParaRPr lang="pt-BR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180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3B01C-A46E-411C-902A-40CDECD5167E}" type="datetimeFigureOut">
              <a:rPr lang="pt-BR" smtClean="0"/>
              <a:t>06/02/2023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C82A8-005C-454A-8E6E-0353F3BE5760}" type="slidenum">
              <a:rPr lang="pt-BR" smtClean="0"/>
              <a:t>‹nº›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276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3B01C-A46E-411C-902A-40CDECD5167E}" type="datetimeFigureOut">
              <a:rPr lang="pt-BR" smtClean="0"/>
              <a:t>06/02/2023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C82A8-005C-454A-8E6E-0353F3BE5760}" type="slidenum">
              <a:rPr lang="pt-BR" smtClean="0"/>
              <a:t>‹nº›</a:t>
            </a:fld>
            <a:endParaRPr lang="pt-BR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613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3B01C-A46E-411C-902A-40CDECD5167E}" type="datetimeFigureOut">
              <a:rPr lang="pt-BR" smtClean="0"/>
              <a:t>06/02/2023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C82A8-005C-454A-8E6E-0353F3BE5760}" type="slidenum">
              <a:rPr lang="pt-BR" smtClean="0"/>
              <a:t>‹nº›</a:t>
            </a:fld>
            <a:endParaRPr lang="pt-BR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607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3B01C-A46E-411C-902A-40CDECD5167E}" type="datetimeFigureOut">
              <a:rPr lang="pt-BR" smtClean="0"/>
              <a:t>06/02/2023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C82A8-005C-454A-8E6E-0353F3BE5760}" type="slidenum">
              <a:rPr lang="pt-BR" smtClean="0"/>
              <a:t>‹nº›</a:t>
            </a:fld>
            <a:endParaRPr lang="pt-BR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2724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3B01C-A46E-411C-902A-40CDECD5167E}" type="datetimeFigureOut">
              <a:rPr lang="pt-BR" smtClean="0"/>
              <a:t>06/02/2023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C82A8-005C-454A-8E6E-0353F3BE57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8610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3B01C-A46E-411C-902A-40CDECD5167E}" type="datetimeFigureOut">
              <a:rPr lang="pt-BR" smtClean="0"/>
              <a:t>06/02/2023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C82A8-005C-454A-8E6E-0353F3BE5760}" type="slidenum">
              <a:rPr lang="pt-BR" smtClean="0"/>
              <a:t>‹nº›</a:t>
            </a:fld>
            <a:endParaRPr lang="pt-BR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890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17C3B01C-A46E-411C-902A-40CDECD5167E}" type="datetimeFigureOut">
              <a:rPr lang="pt-BR" smtClean="0"/>
              <a:t>06/02/2023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C82A8-005C-454A-8E6E-0353F3BE5760}" type="slidenum">
              <a:rPr lang="pt-BR" smtClean="0"/>
              <a:t>‹nº›</a:t>
            </a:fld>
            <a:endParaRPr lang="pt-BR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3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3B01C-A46E-411C-902A-40CDECD5167E}" type="datetimeFigureOut">
              <a:rPr lang="pt-BR" smtClean="0"/>
              <a:t>06/02/2023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09C82A8-005C-454A-8E6E-0353F3BE5760}" type="slidenum">
              <a:rPr lang="pt-BR" smtClean="0"/>
              <a:t>‹nº›</a:t>
            </a:fld>
            <a:endParaRPr lang="pt-BR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833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BF8E144B-97C2-215C-37B0-63568E495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638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adrão do plano de fundo&#10;&#10;Descrição gerada automaticamente">
            <a:extLst>
              <a:ext uri="{FF2B5EF4-FFF2-40B4-BE49-F238E27FC236}">
                <a16:creationId xmlns:a16="http://schemas.microsoft.com/office/drawing/2014/main" id="{168FD92E-6966-7D8D-4B09-7AFB5B995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483564B-6DCE-F49F-FC4B-01031C1DC45F}"/>
              </a:ext>
            </a:extLst>
          </p:cNvPr>
          <p:cNvSpPr/>
          <p:nvPr/>
        </p:nvSpPr>
        <p:spPr>
          <a:xfrm>
            <a:off x="3153339" y="102870"/>
            <a:ext cx="588533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Regressão Linear– Histograma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4F811D8-B470-8BF7-FA81-B9A76EFD3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37" y="1884404"/>
            <a:ext cx="5741608" cy="453453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B4BB277-5EF2-B83E-42F4-C981A4A8B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082" y="1884404"/>
            <a:ext cx="5741608" cy="4563111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4DFD7906-3A15-C122-3C67-F748F6BDB311}"/>
              </a:ext>
            </a:extLst>
          </p:cNvPr>
          <p:cNvSpPr/>
          <p:nvPr/>
        </p:nvSpPr>
        <p:spPr>
          <a:xfrm>
            <a:off x="1812759" y="918985"/>
            <a:ext cx="811529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Pelo gráfico do histograma entre as 2 grandezas IMDB e TMDB,</a:t>
            </a:r>
          </a:p>
          <a:p>
            <a:pPr algn="ctr"/>
            <a:r>
              <a:rPr lang="pt-B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parecem ser comportar quase de forma identifica.</a:t>
            </a:r>
          </a:p>
        </p:txBody>
      </p:sp>
    </p:spTree>
    <p:extLst>
      <p:ext uri="{BB962C8B-B14F-4D97-AF65-F5344CB8AC3E}">
        <p14:creationId xmlns:p14="http://schemas.microsoft.com/office/powerpoint/2010/main" val="2458414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adrão do plano de fundo&#10;&#10;Descrição gerada automaticamente">
            <a:extLst>
              <a:ext uri="{FF2B5EF4-FFF2-40B4-BE49-F238E27FC236}">
                <a16:creationId xmlns:a16="http://schemas.microsoft.com/office/drawing/2014/main" id="{168FD92E-6966-7D8D-4B09-7AFB5B995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483564B-6DCE-F49F-FC4B-01031C1DC45F}"/>
              </a:ext>
            </a:extLst>
          </p:cNvPr>
          <p:cNvSpPr/>
          <p:nvPr/>
        </p:nvSpPr>
        <p:spPr>
          <a:xfrm>
            <a:off x="2163934" y="102870"/>
            <a:ext cx="786414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Regressão Linear– Correlação dos dados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13966FB-CC10-2F89-1005-E36DD34DA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78" y="5759548"/>
            <a:ext cx="2381582" cy="73352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045B154-EE28-D964-4D98-E43637D20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2777" y="5797653"/>
            <a:ext cx="2295845" cy="69542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711867A-A385-D792-4D9B-9C83C8282F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265" y="852071"/>
            <a:ext cx="9383434" cy="331516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B8AF39D-92EB-8E62-876D-A24517A97B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0154" y="4491243"/>
            <a:ext cx="4591691" cy="1514686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67D61DDC-E6D5-765E-3597-764FEBECCCD0}"/>
              </a:ext>
            </a:extLst>
          </p:cNvPr>
          <p:cNvSpPr/>
          <p:nvPr/>
        </p:nvSpPr>
        <p:spPr>
          <a:xfrm>
            <a:off x="4828661" y="5951321"/>
            <a:ext cx="198323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Dataset</a:t>
            </a:r>
            <a:r>
              <a:rPr lang="pt-B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 Final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1CFE523-DFE2-E1C9-542E-AAF982569C58}"/>
              </a:ext>
            </a:extLst>
          </p:cNvPr>
          <p:cNvSpPr/>
          <p:nvPr/>
        </p:nvSpPr>
        <p:spPr>
          <a:xfrm>
            <a:off x="679458" y="6396335"/>
            <a:ext cx="121058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Amazon</a:t>
            </a:r>
            <a:endParaRPr lang="pt-B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9279B19-BA0D-9969-CB58-B3C25F485F40}"/>
              </a:ext>
            </a:extLst>
          </p:cNvPr>
          <p:cNvSpPr/>
          <p:nvPr/>
        </p:nvSpPr>
        <p:spPr>
          <a:xfrm>
            <a:off x="10310364" y="6378696"/>
            <a:ext cx="10406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Netflix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619B1374-A6F3-1426-A8C8-6CFADE8F66C8}"/>
              </a:ext>
            </a:extLst>
          </p:cNvPr>
          <p:cNvSpPr/>
          <p:nvPr/>
        </p:nvSpPr>
        <p:spPr>
          <a:xfrm>
            <a:off x="236676" y="4260410"/>
            <a:ext cx="3466643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Correlação entre as 2 grandezas é de apenas 57%. </a:t>
            </a:r>
            <a:r>
              <a:rPr lang="pt-B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É muito baixa</a:t>
            </a:r>
            <a:r>
              <a:rPr lang="pt-B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21F0FF2F-2822-FF0D-84FD-B8BCFEA19AFC}"/>
              </a:ext>
            </a:extLst>
          </p:cNvPr>
          <p:cNvSpPr/>
          <p:nvPr/>
        </p:nvSpPr>
        <p:spPr>
          <a:xfrm>
            <a:off x="8511979" y="4211847"/>
            <a:ext cx="3466643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Analisando separadamente as 2 fontes, correlação se mantém baixa nos 2.</a:t>
            </a:r>
          </a:p>
        </p:txBody>
      </p:sp>
    </p:spTree>
    <p:extLst>
      <p:ext uri="{BB962C8B-B14F-4D97-AF65-F5344CB8AC3E}">
        <p14:creationId xmlns:p14="http://schemas.microsoft.com/office/powerpoint/2010/main" val="540477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adrão do plano de fundo&#10;&#10;Descrição gerada automaticamente">
            <a:extLst>
              <a:ext uri="{FF2B5EF4-FFF2-40B4-BE49-F238E27FC236}">
                <a16:creationId xmlns:a16="http://schemas.microsoft.com/office/drawing/2014/main" id="{168FD92E-6966-7D8D-4B09-7AFB5B995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483564B-6DCE-F49F-FC4B-01031C1DC45F}"/>
              </a:ext>
            </a:extLst>
          </p:cNvPr>
          <p:cNvSpPr/>
          <p:nvPr/>
        </p:nvSpPr>
        <p:spPr>
          <a:xfrm>
            <a:off x="1901998" y="102870"/>
            <a:ext cx="838800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Regressão Linear– Representatividades dos </a:t>
            </a:r>
          </a:p>
          <a:p>
            <a:pPr algn="ctr"/>
            <a:r>
              <a:rPr lang="pt-BR" sz="3600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streamings e os tipos de produções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AAC47C1-9F23-C450-3042-55F74F370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12" y="1303199"/>
            <a:ext cx="8724633" cy="466326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2AF18E4-6409-0178-6319-2F99B9E888DC}"/>
              </a:ext>
            </a:extLst>
          </p:cNvPr>
          <p:cNvSpPr/>
          <p:nvPr/>
        </p:nvSpPr>
        <p:spPr>
          <a:xfrm>
            <a:off x="9000044" y="1303198"/>
            <a:ext cx="3092895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</a:t>
            </a:r>
            <a:r>
              <a:rPr lang="pt-B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resultado dos cálculos da regressão entre </a:t>
            </a:r>
            <a:r>
              <a:rPr lang="pt-BR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imdb</a:t>
            </a:r>
            <a:r>
              <a:rPr lang="pt-B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 </a:t>
            </a:r>
            <a:r>
              <a:rPr lang="pt-BR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tmdb</a:t>
            </a:r>
            <a:r>
              <a:rPr lang="pt-B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deu um valor R-Quadrática Ajustada muito baixa, de apenas 32%</a:t>
            </a:r>
            <a:endParaRPr lang="pt-B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95A8DCE-89DC-DF1F-214E-460F61430BB2}"/>
              </a:ext>
            </a:extLst>
          </p:cNvPr>
          <p:cNvSpPr/>
          <p:nvPr/>
        </p:nvSpPr>
        <p:spPr>
          <a:xfrm>
            <a:off x="9024809" y="3645187"/>
            <a:ext cx="3092895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Coeficientes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angular e linear de 0.54 e 2.77</a:t>
            </a:r>
            <a:endParaRPr lang="pt-B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D2900BE-0459-BB40-AF6B-872D43258DD9}"/>
              </a:ext>
            </a:extLst>
          </p:cNvPr>
          <p:cNvSpPr/>
          <p:nvPr/>
        </p:nvSpPr>
        <p:spPr>
          <a:xfrm>
            <a:off x="0" y="5989322"/>
            <a:ext cx="1209293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Linear, </a:t>
            </a:r>
            <a:r>
              <a:rPr lang="pt-B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corresponde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o valor no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ponto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que a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reta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corta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eixo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das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ordenadas</a:t>
            </a:r>
            <a:endParaRPr lang="pt-B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0ABD9E8-673A-8E1A-E1A3-DBE148AD3489}"/>
              </a:ext>
            </a:extLst>
          </p:cNvPr>
          <p:cNvSpPr/>
          <p:nvPr/>
        </p:nvSpPr>
        <p:spPr>
          <a:xfrm>
            <a:off x="24765" y="6369009"/>
            <a:ext cx="1209293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Angular,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corresponde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ao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valor que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dá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inclinação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reta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pt-B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2686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adrão do plano de fundo&#10;&#10;Descrição gerada automaticamente">
            <a:extLst>
              <a:ext uri="{FF2B5EF4-FFF2-40B4-BE49-F238E27FC236}">
                <a16:creationId xmlns:a16="http://schemas.microsoft.com/office/drawing/2014/main" id="{168FD92E-6966-7D8D-4B09-7AFB5B995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483564B-6DCE-F49F-FC4B-01031C1DC45F}"/>
              </a:ext>
            </a:extLst>
          </p:cNvPr>
          <p:cNvSpPr/>
          <p:nvPr/>
        </p:nvSpPr>
        <p:spPr>
          <a:xfrm>
            <a:off x="1014745" y="102870"/>
            <a:ext cx="1016252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Regressão Linear– Reta de Regressão e Normal Q-Q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8544254-7F32-B11B-FFC0-F58F704FE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09" y="1875149"/>
            <a:ext cx="5667821" cy="463932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9C387B7-9B73-0E19-C69D-52E4024F4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640" y="1875150"/>
            <a:ext cx="6005452" cy="463932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A3AE35C8-DA3E-05A0-1501-C21B4B4CBDF8}"/>
              </a:ext>
            </a:extLst>
          </p:cNvPr>
          <p:cNvSpPr/>
          <p:nvPr/>
        </p:nvSpPr>
        <p:spPr>
          <a:xfrm>
            <a:off x="172908" y="852071"/>
            <a:ext cx="1184618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Aparentemente em algum momento se comporta como uma distribuição normal, com uma boa previsão no meio do eixo X, mas com grande margem de erro nas extremidades.</a:t>
            </a:r>
          </a:p>
        </p:txBody>
      </p:sp>
    </p:spTree>
    <p:extLst>
      <p:ext uri="{BB962C8B-B14F-4D97-AF65-F5344CB8AC3E}">
        <p14:creationId xmlns:p14="http://schemas.microsoft.com/office/powerpoint/2010/main" val="4142448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adrão do plano de fundo&#10;&#10;Descrição gerada automaticamente">
            <a:extLst>
              <a:ext uri="{FF2B5EF4-FFF2-40B4-BE49-F238E27FC236}">
                <a16:creationId xmlns:a16="http://schemas.microsoft.com/office/drawing/2014/main" id="{168FD92E-6966-7D8D-4B09-7AFB5B995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483564B-6DCE-F49F-FC4B-01031C1DC45F}"/>
              </a:ext>
            </a:extLst>
          </p:cNvPr>
          <p:cNvSpPr/>
          <p:nvPr/>
        </p:nvSpPr>
        <p:spPr>
          <a:xfrm>
            <a:off x="497297" y="102870"/>
            <a:ext cx="1119742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Regressã</a:t>
            </a:r>
            <a:r>
              <a:rPr lang="pt-BR" sz="36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 Linear</a:t>
            </a:r>
            <a:r>
              <a:rPr lang="pt-BR" sz="3600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 Testes estatísticos e </a:t>
            </a:r>
            <a:r>
              <a:rPr lang="pt-BR" sz="3600" b="0" cap="none" spc="0" dirty="0" err="1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Homocedasticidade</a:t>
            </a:r>
            <a:endParaRPr lang="pt-BR" sz="3600" b="0" cap="none" spc="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7FE0337-5E05-6BCB-DA36-92C96FFC9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41" y="2159003"/>
            <a:ext cx="6496957" cy="394228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2C5A8A3-A33D-2AF1-3A98-ABBAE63F7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205" y="3980502"/>
            <a:ext cx="5315692" cy="46679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5A19CF8-A9EC-3EAC-3BEB-12FFAF7BC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0205" y="5498292"/>
            <a:ext cx="1724266" cy="20957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FFAF2FF-A7AF-BAAA-3CD1-3BC9F646E9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0205" y="5681033"/>
            <a:ext cx="5439534" cy="1810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AA149BA-812C-2941-A9C2-658E156251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9732" y="2168809"/>
            <a:ext cx="5306165" cy="438211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CBDA6F82-63AA-1060-5CCC-CA3F001F57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9732" y="2606761"/>
            <a:ext cx="4048690" cy="495369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918394F6-DCAE-3F8C-310B-04D5F01667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907" y="756709"/>
            <a:ext cx="8564170" cy="1267002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AD7184B6-30ED-98ED-482B-13C1A752064D}"/>
              </a:ext>
            </a:extLst>
          </p:cNvPr>
          <p:cNvSpPr/>
          <p:nvPr/>
        </p:nvSpPr>
        <p:spPr>
          <a:xfrm>
            <a:off x="8193114" y="3030324"/>
            <a:ext cx="21226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Teste Anderson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D9220128-E991-3BD1-495B-6982EA8C46A9}"/>
              </a:ext>
            </a:extLst>
          </p:cNvPr>
          <p:cNvSpPr/>
          <p:nvPr/>
        </p:nvSpPr>
        <p:spPr>
          <a:xfrm>
            <a:off x="8265794" y="4371665"/>
            <a:ext cx="197733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Teste </a:t>
            </a:r>
            <a:r>
              <a:rPr lang="pt-BR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Lilliefors</a:t>
            </a:r>
            <a:endParaRPr lang="pt-B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84D0FAD1-1928-D01F-AAFB-6076EFB3DDD4}"/>
              </a:ext>
            </a:extLst>
          </p:cNvPr>
          <p:cNvSpPr/>
          <p:nvPr/>
        </p:nvSpPr>
        <p:spPr>
          <a:xfrm>
            <a:off x="7976291" y="5907810"/>
            <a:ext cx="255634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Teste Shapiro-Wilk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6072092A-0C8F-D1AA-5E1B-2B69A760FBA2}"/>
              </a:ext>
            </a:extLst>
          </p:cNvPr>
          <p:cNvSpPr/>
          <p:nvPr/>
        </p:nvSpPr>
        <p:spPr>
          <a:xfrm>
            <a:off x="8724077" y="756709"/>
            <a:ext cx="3405662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Valor da estat</a:t>
            </a:r>
            <a:r>
              <a:rPr lang="pt-B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ística tem que ser menor que o crítico na 2 posição</a:t>
            </a:r>
            <a:endParaRPr lang="pt-B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A260D54B-F929-C330-8492-BE658BEED521}"/>
              </a:ext>
            </a:extLst>
          </p:cNvPr>
          <p:cNvSpPr/>
          <p:nvPr/>
        </p:nvSpPr>
        <p:spPr>
          <a:xfrm>
            <a:off x="8265670" y="4833330"/>
            <a:ext cx="197759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P-Valor &gt; 0,05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FBAE36BA-0C62-48CC-890E-EF6EA097A4A0}"/>
              </a:ext>
            </a:extLst>
          </p:cNvPr>
          <p:cNvSpPr/>
          <p:nvPr/>
        </p:nvSpPr>
        <p:spPr>
          <a:xfrm>
            <a:off x="8265670" y="6374497"/>
            <a:ext cx="197759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P-Valor &gt; 0,05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13AA77BC-C9E5-1363-2309-DB0FC2D35701}"/>
              </a:ext>
            </a:extLst>
          </p:cNvPr>
          <p:cNvSpPr/>
          <p:nvPr/>
        </p:nvSpPr>
        <p:spPr>
          <a:xfrm>
            <a:off x="0" y="6017980"/>
            <a:ext cx="664699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Variação constante dos resíduos, tem que gerar algo parecido com um </a:t>
            </a:r>
            <a:r>
              <a:rPr lang="pt-BR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retangulo</a:t>
            </a:r>
            <a:endParaRPr lang="pt-B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83929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adrão do plano de fundo&#10;&#10;Descrição gerada automaticamente">
            <a:extLst>
              <a:ext uri="{FF2B5EF4-FFF2-40B4-BE49-F238E27FC236}">
                <a16:creationId xmlns:a16="http://schemas.microsoft.com/office/drawing/2014/main" id="{168FD92E-6966-7D8D-4B09-7AFB5B995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483564B-6DCE-F49F-FC4B-01031C1DC45F}"/>
              </a:ext>
            </a:extLst>
          </p:cNvPr>
          <p:cNvSpPr/>
          <p:nvPr/>
        </p:nvSpPr>
        <p:spPr>
          <a:xfrm>
            <a:off x="4141782" y="102870"/>
            <a:ext cx="390844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Modelos ML usados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4015570-3865-857D-AD73-3BED36DCCF51}"/>
              </a:ext>
            </a:extLst>
          </p:cNvPr>
          <p:cNvSpPr/>
          <p:nvPr/>
        </p:nvSpPr>
        <p:spPr>
          <a:xfrm>
            <a:off x="230832" y="749200"/>
            <a:ext cx="11782098" cy="58785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Naive Bayes</a:t>
            </a:r>
          </a:p>
          <a:p>
            <a:r>
              <a:rPr lang="pt-BR" sz="16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Baseado na construção de classificadores, rótulos de classe representados como  vetores.</a:t>
            </a:r>
          </a:p>
          <a:p>
            <a:r>
              <a:rPr lang="pt-BR" sz="16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Pressupõe que o valor de um recurso é independente do outro recurso, alterar o valor de um recurso não afetaria o valor do outro recurso.</a:t>
            </a:r>
          </a:p>
          <a:p>
            <a:r>
              <a:rPr lang="pt-BR" sz="16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Recomendado para grandes volumes de dados, previsão em tempo real (Mais rápido e está sempre pronto para aprender)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Vantagens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Fácil de implementar.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Rápido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 a suposição de independência se mantiver, ela funcionará com mais eficiência do que outros algoritmos.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Requer menos dados de treinamento.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É altamente escalável.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Pode fazer previsões probabilísticas.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Pode lidar com dados contínuos e discretos.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Insensível a características irrelevantes.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Pode funcionar facilmente com valores ausentes.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Fácil de atualizar na chegada de novos dados.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Mais adequado para problemas de classificação de texto.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Desvantagens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forte suposição de que os recursos são independentes, o que dificilmente se aplica às aplicações da vida real.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Escassez de dados.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Chances de perda de precisão.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Frequência zero, isto é, se a categoria de qualquer variável categórica não for vista no conjunto de dados de treinamento, o modelo atribuirá uma probabilidade zero a essa categoria e, portanto, uma previsão não poderá ser feita.</a:t>
            </a:r>
            <a:endParaRPr lang="pt-BR" sz="1600" b="0" cap="none" spc="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10996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adrão do plano de fundo&#10;&#10;Descrição gerada automaticamente">
            <a:extLst>
              <a:ext uri="{FF2B5EF4-FFF2-40B4-BE49-F238E27FC236}">
                <a16:creationId xmlns:a16="http://schemas.microsoft.com/office/drawing/2014/main" id="{168FD92E-6966-7D8D-4B09-7AFB5B995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483564B-6DCE-F49F-FC4B-01031C1DC45F}"/>
              </a:ext>
            </a:extLst>
          </p:cNvPr>
          <p:cNvSpPr/>
          <p:nvPr/>
        </p:nvSpPr>
        <p:spPr>
          <a:xfrm>
            <a:off x="813088" y="102870"/>
            <a:ext cx="1056584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0" cap="none" spc="0" dirty="0" err="1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Naive</a:t>
            </a:r>
            <a:r>
              <a:rPr lang="pt-BR" sz="3600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3600" b="0" cap="none" spc="0" dirty="0" err="1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Bayes</a:t>
            </a:r>
            <a:r>
              <a:rPr lang="pt-BR" sz="3600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  Separação dos previsores da classificação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8E00964-3C2D-8724-80DE-82C105BA9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603" y="904718"/>
            <a:ext cx="3658111" cy="56205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6D05051-F9E2-9E02-D437-8698674C0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38" y="904718"/>
            <a:ext cx="8078327" cy="55252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067A711-2548-B301-33EA-D6B8729104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602" y="1622288"/>
            <a:ext cx="3658111" cy="56097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5343471-B5DC-EE06-708D-4C14C7F8FE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38" y="1612762"/>
            <a:ext cx="8078327" cy="497274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B147FC9-2DFD-4065-B648-894BE0C6BE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3601" y="2351976"/>
            <a:ext cx="3658112" cy="899224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E23D955E-B3C4-6BE3-A6F8-C8C6C579B7F6}"/>
              </a:ext>
            </a:extLst>
          </p:cNvPr>
          <p:cNvSpPr/>
          <p:nvPr/>
        </p:nvSpPr>
        <p:spPr>
          <a:xfrm>
            <a:off x="8243601" y="4267531"/>
            <a:ext cx="3658112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Taxa de acerto foi de 88%</a:t>
            </a:r>
          </a:p>
          <a:p>
            <a:r>
              <a:rPr lang="pt-B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Nos quadrantes BOM teve 30 acerto e no de RUIM deve acerto de 2088</a:t>
            </a:r>
            <a:endParaRPr lang="pt-B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E49F393F-D932-F0E0-4541-522E76613A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3601" y="3362530"/>
            <a:ext cx="3658112" cy="905001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71CB7A30-2595-D327-5C66-C8A4CE608AB7}"/>
              </a:ext>
            </a:extLst>
          </p:cNvPr>
          <p:cNvSpPr/>
          <p:nvPr/>
        </p:nvSpPr>
        <p:spPr>
          <a:xfrm>
            <a:off x="8243601" y="5837191"/>
            <a:ext cx="3658112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400" b="0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É um modelo válido para ser usado, nessa análise.</a:t>
            </a:r>
          </a:p>
        </p:txBody>
      </p:sp>
    </p:spTree>
    <p:extLst>
      <p:ext uri="{BB962C8B-B14F-4D97-AF65-F5344CB8AC3E}">
        <p14:creationId xmlns:p14="http://schemas.microsoft.com/office/powerpoint/2010/main" val="2769818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adrão do plano de fundo&#10;&#10;Descrição gerada automaticamente">
            <a:extLst>
              <a:ext uri="{FF2B5EF4-FFF2-40B4-BE49-F238E27FC236}">
                <a16:creationId xmlns:a16="http://schemas.microsoft.com/office/drawing/2014/main" id="{168FD92E-6966-7D8D-4B09-7AFB5B995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483564B-6DCE-F49F-FC4B-01031C1DC45F}"/>
              </a:ext>
            </a:extLst>
          </p:cNvPr>
          <p:cNvSpPr/>
          <p:nvPr/>
        </p:nvSpPr>
        <p:spPr>
          <a:xfrm>
            <a:off x="4141782" y="102870"/>
            <a:ext cx="390844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Modelos ML usados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4015570-3865-857D-AD73-3BED36DCCF51}"/>
              </a:ext>
            </a:extLst>
          </p:cNvPr>
          <p:cNvSpPr/>
          <p:nvPr/>
        </p:nvSpPr>
        <p:spPr>
          <a:xfrm>
            <a:off x="230832" y="749200"/>
            <a:ext cx="11782098" cy="61247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err="1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Árvore</a:t>
            </a:r>
            <a:r>
              <a:rPr lang="en-US" sz="2400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 </a:t>
            </a:r>
            <a:r>
              <a:rPr lang="en-US" sz="2400" b="0" cap="none" spc="0" dirty="0" err="1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decisão</a:t>
            </a:r>
            <a:endParaRPr lang="en-US" sz="2400" b="0" cap="none" spc="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pt-BR" sz="16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Aprendizado de máquina supervisionado, que usa algoritmos de classificação e regressão.</a:t>
            </a:r>
          </a:p>
          <a:p>
            <a:r>
              <a:rPr lang="pt-BR" sz="16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Consiste de nós, nó-raiz e nós-folha.</a:t>
            </a:r>
          </a:p>
          <a:p>
            <a:r>
              <a:rPr lang="pt-BR" sz="16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Funciona de maneira recursiva, analisando cada novo nó.</a:t>
            </a:r>
          </a:p>
          <a:p>
            <a:r>
              <a:rPr lang="pt-BR" sz="16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Índice GINI :Com o cálculo do índice GINI,  será verificada a distribuição dos dados nas variáveis preditoras de acordo com a variação da variável target, porém com um método diferente. A variável preditora com o menor índice Gini será a escolhida para o nó principal da árvore, pois um baixo valor do índice indica maior ordem na distribuição dos dados.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Vantagens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Fácil de entender: A visualização de uma árvore de decisão torna o problema fácil de compreender, mesmo para pessoas que não tenham perfil analítico. Não requer nenhum conhecimento estatístico para ler e interpretar. Sua representação gráfica é muito intuitiva e permite relacionar as hipóteses também facilmente.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Útil em exploração de dados: A árvore de decisão é uma das formas mais rápidas de identificar as variáveis mais significativas e a relação entre duas ou mais variáveis. Com a ajuda de árvores de decisão, podemos criar novas variáveis/características que tenham melhores condições de predizer a variável alvo. 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Menor necessidade de limpar dados: Requer menos limpeza de dados em comparação com outras técnicas de modelagem. Até um certo nível, não é influenciado por pontos fora da curva “outliers” nem por valores faltantes (“</a:t>
            </a:r>
            <a:r>
              <a:rPr lang="pt-BR" sz="1600" dirty="0" err="1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missing</a:t>
            </a:r>
            <a:r>
              <a:rPr lang="pt-BR" sz="16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1600" dirty="0" err="1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values</a:t>
            </a:r>
            <a:r>
              <a:rPr lang="pt-BR" sz="16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”).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Não é restrito por tipos de dados: Pode manipular variáveis numéricas e categóricas.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Método não paramétrico: A árvore de decisão é considerada um método não-paramétrico. Isto significa que as árvores de decisão não pressupõem a distribuição do espaço nem a estrutura do classificador.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Desvantagens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Sobre ajuste (“Over </a:t>
            </a:r>
            <a:r>
              <a:rPr lang="pt-BR" sz="1600" dirty="0" err="1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fitting</a:t>
            </a:r>
            <a:r>
              <a:rPr lang="pt-BR" sz="16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”): Sobre ajuste é uma das maiores dificuldades para os modelos de árvores de decisão. Este problema é resolvido através da definição de restrições sobre os parâmetros do modelo e da poda (discutido em mais detalhes abaixo).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Não adequado para variáveis contínuas: ao trabalhar com variáveis numéricas contínuas, a árvore de decisão perde informações quando categoriza variáveis em diferentes categorias.</a:t>
            </a:r>
            <a:endParaRPr lang="pt-BR" sz="1600" b="0" cap="none" spc="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59956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adrão do plano de fundo&#10;&#10;Descrição gerada automaticamente">
            <a:extLst>
              <a:ext uri="{FF2B5EF4-FFF2-40B4-BE49-F238E27FC236}">
                <a16:creationId xmlns:a16="http://schemas.microsoft.com/office/drawing/2014/main" id="{168FD92E-6966-7D8D-4B09-7AFB5B995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483564B-6DCE-F49F-FC4B-01031C1DC45F}"/>
              </a:ext>
            </a:extLst>
          </p:cNvPr>
          <p:cNvSpPr/>
          <p:nvPr/>
        </p:nvSpPr>
        <p:spPr>
          <a:xfrm>
            <a:off x="2626881" y="102870"/>
            <a:ext cx="693824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Árvore de Decisão – Árvore gerada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E993862E-AB81-5E71-65A7-3081A04DC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472" y="837623"/>
            <a:ext cx="3877215" cy="50489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ADD9807-FB21-E96E-51CD-EAD7BFFC0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9" y="837623"/>
            <a:ext cx="8068801" cy="523948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DCEF2A3-679F-3A05-82F7-6B0FE6680E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9518" y="1455128"/>
            <a:ext cx="3877216" cy="1314633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CDB9424F-5DFE-5099-1EDE-18F6ECED2407}"/>
              </a:ext>
            </a:extLst>
          </p:cNvPr>
          <p:cNvSpPr/>
          <p:nvPr/>
        </p:nvSpPr>
        <p:spPr>
          <a:xfrm>
            <a:off x="8219518" y="5051339"/>
            <a:ext cx="3877214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Foi separado as variáveis previsoras da classificação, os campos categóricos convertidos em numéricos.</a:t>
            </a:r>
          </a:p>
          <a:p>
            <a:r>
              <a:rPr lang="pt-B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árvore gerado </a:t>
            </a:r>
            <a:endParaRPr lang="pt-BR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7C2572DF-F596-B792-E26D-7A5E26CC2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9518" y="6169312"/>
            <a:ext cx="3877214" cy="64779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2FACD22-1D81-BDB4-3F68-559D197E8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59" y="1449993"/>
            <a:ext cx="8068801" cy="536710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754E64E-F0B2-1E52-ECA8-33AC9CAFCA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9516" y="2858183"/>
            <a:ext cx="3877216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98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adrão do plano de fundo&#10;&#10;Descrição gerada automaticamente">
            <a:extLst>
              <a:ext uri="{FF2B5EF4-FFF2-40B4-BE49-F238E27FC236}">
                <a16:creationId xmlns:a16="http://schemas.microsoft.com/office/drawing/2014/main" id="{168FD92E-6966-7D8D-4B09-7AFB5B995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483564B-6DCE-F49F-FC4B-01031C1DC45F}"/>
              </a:ext>
            </a:extLst>
          </p:cNvPr>
          <p:cNvSpPr/>
          <p:nvPr/>
        </p:nvSpPr>
        <p:spPr>
          <a:xfrm>
            <a:off x="2134791" y="102870"/>
            <a:ext cx="792242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Árvore de Decisão – Matriz de Confusão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F61DACD-E79D-350D-3157-827DF406A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16" y="852071"/>
            <a:ext cx="7644544" cy="590305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150D7FB-3FC7-965C-3C4F-F81B970BC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5909" y="2031974"/>
            <a:ext cx="4115374" cy="943107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6B48A78-00DA-7AA3-06AC-A346541F9F08}"/>
              </a:ext>
            </a:extLst>
          </p:cNvPr>
          <p:cNvSpPr/>
          <p:nvPr/>
        </p:nvSpPr>
        <p:spPr>
          <a:xfrm>
            <a:off x="7925908" y="3075108"/>
            <a:ext cx="4115373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 modelo de árvore de decisão apresentou uma taxa de acerto de 100%, detectando 303 acerto no quadrante de BOM e 2106 acertos no quadrante de RUIM.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6330A50-5DDF-C488-B4E8-131CB5C4056F}"/>
              </a:ext>
            </a:extLst>
          </p:cNvPr>
          <p:cNvSpPr/>
          <p:nvPr/>
        </p:nvSpPr>
        <p:spPr>
          <a:xfrm>
            <a:off x="7925908" y="5897295"/>
            <a:ext cx="4115372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400" b="0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É um modelo válido para ser usado, nessa análise.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D513115-7645-347F-DADB-C72F06E30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5908" y="867010"/>
            <a:ext cx="4096322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081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adrão do plano de fundo&#10;&#10;Descrição gerada automaticamente">
            <a:extLst>
              <a:ext uri="{FF2B5EF4-FFF2-40B4-BE49-F238E27FC236}">
                <a16:creationId xmlns:a16="http://schemas.microsoft.com/office/drawing/2014/main" id="{CCEF8706-D9E0-6DB9-64B1-2317CEB9B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A5FCA07-D495-B7F7-22BF-4485E2CB59D6}"/>
              </a:ext>
            </a:extLst>
          </p:cNvPr>
          <p:cNvSpPr/>
          <p:nvPr/>
        </p:nvSpPr>
        <p:spPr>
          <a:xfrm>
            <a:off x="0" y="0"/>
            <a:ext cx="223054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Introdução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BBBC6D5-E81E-0938-1F82-90F0C432C9D0}"/>
              </a:ext>
            </a:extLst>
          </p:cNvPr>
          <p:cNvSpPr/>
          <p:nvPr/>
        </p:nvSpPr>
        <p:spPr>
          <a:xfrm>
            <a:off x="278636" y="1025165"/>
            <a:ext cx="11634728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400" dirty="0">
                <a:effectLst/>
              </a:rPr>
              <a:t>Com o aumento dos serviços de streaming e a quantidade de produções sendo feitas, mesmo com as muitas reclamações dos clientes informando que muitas produções não são de boa qualidade, esse projeto se destina a tentar prever as pontuações com base em outra pontuação muito famosa a IMDB e classificar os filmes das streaming entre “Bom”</a:t>
            </a:r>
            <a:r>
              <a:rPr lang="pt-BR" sz="2400" dirty="0"/>
              <a:t> e “Ruim”, baseado nos critérios do que eu considero bons.</a:t>
            </a:r>
            <a:endParaRPr lang="pt-BR" sz="2400" dirty="0">
              <a:effectLst/>
            </a:endParaRPr>
          </a:p>
          <a:p>
            <a:endParaRPr lang="pt-B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61049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adrão do plano de fundo&#10;&#10;Descrição gerada automaticamente">
            <a:extLst>
              <a:ext uri="{FF2B5EF4-FFF2-40B4-BE49-F238E27FC236}">
                <a16:creationId xmlns:a16="http://schemas.microsoft.com/office/drawing/2014/main" id="{168FD92E-6966-7D8D-4B09-7AFB5B995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483564B-6DCE-F49F-FC4B-01031C1DC45F}"/>
              </a:ext>
            </a:extLst>
          </p:cNvPr>
          <p:cNvSpPr/>
          <p:nvPr/>
        </p:nvSpPr>
        <p:spPr>
          <a:xfrm>
            <a:off x="4141782" y="102870"/>
            <a:ext cx="390844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Modelos ML usados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4015570-3865-857D-AD73-3BED36DCCF51}"/>
              </a:ext>
            </a:extLst>
          </p:cNvPr>
          <p:cNvSpPr/>
          <p:nvPr/>
        </p:nvSpPr>
        <p:spPr>
          <a:xfrm>
            <a:off x="230832" y="749200"/>
            <a:ext cx="11782098" cy="44627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Random Forest</a:t>
            </a:r>
          </a:p>
          <a:p>
            <a:r>
              <a:rPr lang="pt-BR" sz="20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Consiste em gerar vários modelos, evitando assim o </a:t>
            </a:r>
            <a:r>
              <a:rPr lang="pt-BR" sz="2000" dirty="0" err="1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overfitting</a:t>
            </a:r>
            <a:r>
              <a:rPr lang="pt-BR" sz="20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pt-BR" sz="20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Cria de forma aleatória várias Árvores de Decisão e combina o resultado de todas elas para chegar no resultado final.</a:t>
            </a:r>
          </a:p>
          <a:p>
            <a:r>
              <a:rPr lang="pt-BR" sz="20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Muito usado no setor bancário, mercado financeiro, Hospitalar e comércio eletrônico.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Vantagens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0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Retorna de maneira muito compreensiva a importância atribuída para cada variável independente.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0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Pode ser usada para regressão e para classificação.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0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Muito fácil de implementar, geralmente produz bons resultados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0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 houver árvores suficiente na floresta, o classificador não ira sobre ajustar o modelo e gerar </a:t>
            </a:r>
            <a:r>
              <a:rPr lang="pt-BR" sz="2000" dirty="0" err="1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overfitting</a:t>
            </a:r>
            <a:r>
              <a:rPr lang="pt-BR" sz="20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Desvantagens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0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Quantidade grande de árvores pode deixar o algoritmo lento e ineficiente para predições em tempo real.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0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Para maior acurácia, precisa de mais árvores, o que faz o modelo ficar mais lento.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0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Ferramenta de modelagem preditiva e não descritiva.</a:t>
            </a:r>
            <a:endParaRPr lang="pt-BR" sz="2000" b="0" cap="none" spc="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94225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adrão do plano de fundo&#10;&#10;Descrição gerada automaticamente">
            <a:extLst>
              <a:ext uri="{FF2B5EF4-FFF2-40B4-BE49-F238E27FC236}">
                <a16:creationId xmlns:a16="http://schemas.microsoft.com/office/drawing/2014/main" id="{168FD92E-6966-7D8D-4B09-7AFB5B995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483564B-6DCE-F49F-FC4B-01031C1DC45F}"/>
              </a:ext>
            </a:extLst>
          </p:cNvPr>
          <p:cNvSpPr/>
          <p:nvPr/>
        </p:nvSpPr>
        <p:spPr>
          <a:xfrm>
            <a:off x="3034974" y="102870"/>
            <a:ext cx="612206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Random Forest– Árvore gerada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45A8DEF-0622-4108-DCFE-00F301FD8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93" y="716316"/>
            <a:ext cx="6892954" cy="603881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3F2831D-301D-6EB0-E180-B9EE51305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9940" y="699188"/>
            <a:ext cx="1190791" cy="83831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07666BA-4062-9DAA-8800-D1C749610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7378" y="1687545"/>
            <a:ext cx="4953691" cy="78115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D72BBA8-002E-476C-E2A1-7D7D401D6F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4224" y="716316"/>
            <a:ext cx="3614283" cy="838317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8D895EF9-188C-1B63-BF54-EDFB95431D09}"/>
              </a:ext>
            </a:extLst>
          </p:cNvPr>
          <p:cNvSpPr/>
          <p:nvPr/>
        </p:nvSpPr>
        <p:spPr>
          <a:xfrm>
            <a:off x="7127378" y="2581560"/>
            <a:ext cx="4941129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 modelo de Random </a:t>
            </a:r>
            <a:r>
              <a:rPr lang="pt-BR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foreste</a:t>
            </a:r>
            <a:r>
              <a:rPr lang="pt-B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apresentou uma taxa de acerto de 100%,  os atributos mais importantes que apresentam maior ganho de informação no modelo é </a:t>
            </a:r>
            <a:r>
              <a:rPr lang="pt-BR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runtime</a:t>
            </a:r>
            <a:r>
              <a:rPr lang="pt-B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 </a:t>
            </a:r>
            <a:r>
              <a:rPr lang="pt-BR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imdb_score</a:t>
            </a:r>
            <a:r>
              <a:rPr lang="pt-B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6175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adrão do plano de fundo&#10;&#10;Descrição gerada automaticamente">
            <a:extLst>
              <a:ext uri="{FF2B5EF4-FFF2-40B4-BE49-F238E27FC236}">
                <a16:creationId xmlns:a16="http://schemas.microsoft.com/office/drawing/2014/main" id="{168FD92E-6966-7D8D-4B09-7AFB5B995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483564B-6DCE-F49F-FC4B-01031C1DC45F}"/>
              </a:ext>
            </a:extLst>
          </p:cNvPr>
          <p:cNvSpPr/>
          <p:nvPr/>
        </p:nvSpPr>
        <p:spPr>
          <a:xfrm>
            <a:off x="2233408" y="102870"/>
            <a:ext cx="772519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Análise dos dados – Matriz de Confusão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738319C-5492-E824-1AE4-FE3132CAA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44" y="749201"/>
            <a:ext cx="7363853" cy="584028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90A54FC-8CFC-D93D-83EE-941773D33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3541" y="749201"/>
            <a:ext cx="2534004" cy="83831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8860C25-7B91-8091-926C-C5C2A0115A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3541" y="1717508"/>
            <a:ext cx="4286848" cy="619211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8D7EC544-56A2-0D8B-5A8A-9E38981F2605}"/>
              </a:ext>
            </a:extLst>
          </p:cNvPr>
          <p:cNvSpPr/>
          <p:nvPr/>
        </p:nvSpPr>
        <p:spPr>
          <a:xfrm>
            <a:off x="7663541" y="2515181"/>
            <a:ext cx="4286848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 modelo de Random </a:t>
            </a:r>
            <a:r>
              <a:rPr lang="pt-BR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foreste</a:t>
            </a:r>
            <a:r>
              <a:rPr lang="pt-B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apresentou uma acurácia de 100%, não apresentou erros e tem uma taxa no quadrante “Bom”</a:t>
            </a:r>
            <a:r>
              <a:rPr lang="pt-B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melhor que a Árvore de Decisão.</a:t>
            </a:r>
            <a:endParaRPr lang="pt-B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BF7C1A8-7755-8411-938F-0A87374EE827}"/>
              </a:ext>
            </a:extLst>
          </p:cNvPr>
          <p:cNvSpPr/>
          <p:nvPr/>
        </p:nvSpPr>
        <p:spPr>
          <a:xfrm>
            <a:off x="7663541" y="5758489"/>
            <a:ext cx="4115372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400" b="0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É um modelo válido para ser usado, nessa análise.</a:t>
            </a:r>
          </a:p>
        </p:txBody>
      </p:sp>
    </p:spTree>
    <p:extLst>
      <p:ext uri="{BB962C8B-B14F-4D97-AF65-F5344CB8AC3E}">
        <p14:creationId xmlns:p14="http://schemas.microsoft.com/office/powerpoint/2010/main" val="146026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adrão do plano de fundo&#10;&#10;Descrição gerada automaticamente">
            <a:extLst>
              <a:ext uri="{FF2B5EF4-FFF2-40B4-BE49-F238E27FC236}">
                <a16:creationId xmlns:a16="http://schemas.microsoft.com/office/drawing/2014/main" id="{168FD92E-6966-7D8D-4B09-7AFB5B995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483564B-6DCE-F49F-FC4B-01031C1DC45F}"/>
              </a:ext>
            </a:extLst>
          </p:cNvPr>
          <p:cNvSpPr/>
          <p:nvPr/>
        </p:nvSpPr>
        <p:spPr>
          <a:xfrm>
            <a:off x="4590621" y="102870"/>
            <a:ext cx="301076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Resultado Final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22644C2-C13E-C6EA-3F3C-56415A4D9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47" y="1006826"/>
            <a:ext cx="11032306" cy="2926545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66DD8F6-2E0B-17F8-927E-D2B9918F561D}"/>
              </a:ext>
            </a:extLst>
          </p:cNvPr>
          <p:cNvSpPr/>
          <p:nvPr/>
        </p:nvSpPr>
        <p:spPr>
          <a:xfrm>
            <a:off x="579846" y="4053695"/>
            <a:ext cx="11032305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Os modelos de </a:t>
            </a:r>
            <a:r>
              <a:rPr lang="pt-BR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Naive</a:t>
            </a:r>
            <a:r>
              <a:rPr lang="pt-B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Bayes</a:t>
            </a:r>
            <a:r>
              <a:rPr lang="pt-B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Árvore de Decisão e  Random Forest, ambos apresentaram um bom desempenho nas previsões de classificações dos programas dos  serviços de streaming, com destaque para Árvore de Decisão e Random Forest, que tem precisão de 100%.</a:t>
            </a:r>
            <a:endParaRPr lang="pt-B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20236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adrão do plano de fundo&#10;&#10;Descrição gerada automaticamente">
            <a:extLst>
              <a:ext uri="{FF2B5EF4-FFF2-40B4-BE49-F238E27FC236}">
                <a16:creationId xmlns:a16="http://schemas.microsoft.com/office/drawing/2014/main" id="{E8AAE2D4-28C6-EEF7-B457-041F572AB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EFBA95B-E81D-9685-1AF8-862D267681FB}"/>
              </a:ext>
            </a:extLst>
          </p:cNvPr>
          <p:cNvSpPr/>
          <p:nvPr/>
        </p:nvSpPr>
        <p:spPr>
          <a:xfrm>
            <a:off x="0" y="0"/>
            <a:ext cx="378129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Problema Proposto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80AF187-1645-8A15-37D3-28FC2AEE419A}"/>
              </a:ext>
            </a:extLst>
          </p:cNvPr>
          <p:cNvSpPr/>
          <p:nvPr/>
        </p:nvSpPr>
        <p:spPr>
          <a:xfrm>
            <a:off x="278636" y="1025165"/>
            <a:ext cx="11634728" cy="526297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400" dirty="0">
                <a:effectLst/>
              </a:rPr>
              <a:t>Criar um modelo para tentar prever a pontuação dos programas </a:t>
            </a:r>
            <a:br>
              <a:rPr lang="pt-BR" sz="2400" dirty="0">
                <a:effectLst/>
              </a:rPr>
            </a:br>
            <a:br>
              <a:rPr lang="pt-BR" sz="2400" dirty="0">
                <a:effectLst/>
              </a:rPr>
            </a:br>
            <a:r>
              <a:rPr lang="pt-BR" sz="2400" dirty="0">
                <a:effectLst/>
              </a:rPr>
              <a:t>oferecidos pelas serviços de streaming e classificar esses programas </a:t>
            </a:r>
            <a:br>
              <a:rPr lang="pt-BR" sz="2400" dirty="0">
                <a:effectLst/>
              </a:rPr>
            </a:br>
            <a:br>
              <a:rPr lang="pt-BR" sz="2400" dirty="0">
                <a:effectLst/>
              </a:rPr>
            </a:br>
            <a:r>
              <a:rPr lang="pt-BR" sz="2400" dirty="0">
                <a:effectLst/>
              </a:rPr>
              <a:t>entre os que são “Bom” e “Ruim” a partir de alguns critérios.</a:t>
            </a:r>
          </a:p>
          <a:p>
            <a:endParaRPr lang="pt-BR" sz="2400" dirty="0"/>
          </a:p>
          <a:p>
            <a:pPr marL="457200" indent="-457200">
              <a:buFont typeface="+mj-lt"/>
              <a:buAutoNum type="arabicPeriod"/>
            </a:pPr>
            <a:r>
              <a:rPr lang="pt-BR" sz="2400" dirty="0">
                <a:effectLst/>
              </a:rPr>
              <a:t>Pontuação do </a:t>
            </a:r>
            <a:r>
              <a:rPr lang="pt-BR" sz="2400" dirty="0" err="1">
                <a:effectLst/>
              </a:rPr>
              <a:t>imdb</a:t>
            </a:r>
            <a:r>
              <a:rPr lang="pt-BR" sz="2400" dirty="0">
                <a:effectLst/>
              </a:rPr>
              <a:t> igual ou maior que 7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>
              <a:effectLst/>
            </a:endParaRP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Pontuação do </a:t>
            </a:r>
            <a:r>
              <a:rPr lang="pt-BR" sz="2400" dirty="0" err="1"/>
              <a:t>tmdb</a:t>
            </a:r>
            <a:r>
              <a:rPr lang="pt-BR" sz="2400" dirty="0"/>
              <a:t> igual ou superior a 6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457200" indent="-457200">
              <a:buFont typeface="+mj-lt"/>
              <a:buAutoNum type="arabicPeriod"/>
            </a:pPr>
            <a:r>
              <a:rPr lang="pt-BR" sz="2400" dirty="0" err="1"/>
              <a:t>Runtime</a:t>
            </a:r>
            <a:r>
              <a:rPr lang="pt-BR" sz="2400" dirty="0"/>
              <a:t> igual ou superior a 70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>
              <a:effectLst/>
            </a:endParaRP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Quantidade de votos do </a:t>
            </a:r>
            <a:r>
              <a:rPr lang="pt-BR" sz="2400" dirty="0" err="1"/>
              <a:t>imdb</a:t>
            </a:r>
            <a:r>
              <a:rPr lang="pt-BR" sz="2400" dirty="0"/>
              <a:t> igual ou superior 400</a:t>
            </a:r>
            <a:br>
              <a:rPr lang="pt-BR" sz="2400" dirty="0">
                <a:effectLst/>
              </a:rPr>
            </a:br>
            <a:endParaRPr lang="pt-B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73478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adrão do plano de fundo&#10;&#10;Descrição gerada automaticamente">
            <a:extLst>
              <a:ext uri="{FF2B5EF4-FFF2-40B4-BE49-F238E27FC236}">
                <a16:creationId xmlns:a16="http://schemas.microsoft.com/office/drawing/2014/main" id="{A9921B0B-DF99-5121-754E-69C4A3F23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31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F4EE5DBA-0195-7919-BE3B-587DA117C07B}"/>
              </a:ext>
            </a:extLst>
          </p:cNvPr>
          <p:cNvSpPr/>
          <p:nvPr/>
        </p:nvSpPr>
        <p:spPr>
          <a:xfrm>
            <a:off x="0" y="0"/>
            <a:ext cx="439556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Ferramentas </a:t>
            </a:r>
            <a:r>
              <a:rPr lang="pt-BR" sz="3600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utilizadas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931C487-7E44-3AD6-20CF-B6173031E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244" y="774193"/>
            <a:ext cx="1867161" cy="95263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17C6F24-EDAB-BD9F-2079-B34B9E7DD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7897" y="2697136"/>
            <a:ext cx="1066949" cy="128605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EF6B312-861A-B31F-82D7-7E547E5E8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4258" y="4678674"/>
            <a:ext cx="704948" cy="905001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F88623E-1D3A-8200-C6B0-EB81C324BB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9306" y="3210576"/>
            <a:ext cx="704948" cy="790685"/>
          </a:xfrm>
          <a:prstGeom prst="rect">
            <a:avLst/>
          </a:prstGeom>
        </p:spPr>
      </p:pic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B02CE6BA-EDBD-0282-7C84-6C39E16F67B1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744846" y="1726826"/>
            <a:ext cx="432979" cy="955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3F70DAEE-77A7-73B5-6DC6-5C972BAC5519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6211372" y="3983190"/>
            <a:ext cx="835360" cy="695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F6EAD714-ABA8-0DCB-D2C0-44ECFE13B6EF}"/>
              </a:ext>
            </a:extLst>
          </p:cNvPr>
          <p:cNvCxnSpPr>
            <a:stCxn id="14" idx="2"/>
          </p:cNvCxnSpPr>
          <p:nvPr/>
        </p:nvCxnSpPr>
        <p:spPr>
          <a:xfrm flipH="1">
            <a:off x="7046732" y="4001261"/>
            <a:ext cx="2475048" cy="677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tângulo 24">
            <a:extLst>
              <a:ext uri="{FF2B5EF4-FFF2-40B4-BE49-F238E27FC236}">
                <a16:creationId xmlns:a16="http://schemas.microsoft.com/office/drawing/2014/main" id="{6F2CAFAC-A320-CB88-055D-2CC02CB805FD}"/>
              </a:ext>
            </a:extLst>
          </p:cNvPr>
          <p:cNvSpPr/>
          <p:nvPr/>
        </p:nvSpPr>
        <p:spPr>
          <a:xfrm>
            <a:off x="5704149" y="2404239"/>
            <a:ext cx="101444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Notebook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609F6214-9D6B-3D70-3406-48C6CC28DD37}"/>
              </a:ext>
            </a:extLst>
          </p:cNvPr>
          <p:cNvSpPr/>
          <p:nvPr/>
        </p:nvSpPr>
        <p:spPr>
          <a:xfrm>
            <a:off x="8676103" y="2877970"/>
            <a:ext cx="169136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Origem dos dados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91EE71AA-50D7-B2A5-3514-3A5170B0385D}"/>
              </a:ext>
            </a:extLst>
          </p:cNvPr>
          <p:cNvSpPr/>
          <p:nvPr/>
        </p:nvSpPr>
        <p:spPr>
          <a:xfrm>
            <a:off x="6168644" y="5625478"/>
            <a:ext cx="197246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Leitura, manipulação </a:t>
            </a:r>
          </a:p>
          <a:p>
            <a:pPr algn="ctr"/>
            <a:r>
              <a:rPr lang="pt-B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 analise dos dados</a:t>
            </a:r>
            <a:endParaRPr lang="pt-BR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D4FDA79E-3C44-7424-340C-FE8F05F3F1D8}"/>
              </a:ext>
            </a:extLst>
          </p:cNvPr>
          <p:cNvSpPr/>
          <p:nvPr/>
        </p:nvSpPr>
        <p:spPr>
          <a:xfrm>
            <a:off x="0" y="1997839"/>
            <a:ext cx="5030589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Coleta de dados</a:t>
            </a:r>
          </a:p>
          <a:p>
            <a:pPr marL="457200" indent="-457200">
              <a:buFont typeface="+mj-lt"/>
              <a:buAutoNum type="arabicPeriod"/>
            </a:pPr>
            <a:endParaRPr lang="pt-BR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+mj-lt"/>
              <a:buAutoNum type="arabicPeriod"/>
            </a:pPr>
            <a:r>
              <a:rPr lang="pt-B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Processamento e tratamento dos dados</a:t>
            </a:r>
          </a:p>
          <a:p>
            <a:pPr marL="457200" indent="-457200">
              <a:buFont typeface="+mj-lt"/>
              <a:buAutoNum type="arabicPeriod"/>
            </a:pPr>
            <a:endParaRPr lang="pt-BR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+mj-lt"/>
              <a:buAutoNum type="arabicPeriod"/>
            </a:pPr>
            <a:r>
              <a:rPr lang="pt-B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Análise e exploração dos dados</a:t>
            </a:r>
          </a:p>
          <a:p>
            <a:pPr marL="457200" indent="-457200">
              <a:buFont typeface="+mj-lt"/>
              <a:buAutoNum type="arabicPeriod"/>
            </a:pPr>
            <a:endParaRPr lang="pt-B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+mj-lt"/>
              <a:buAutoNum type="arabicPeriod"/>
            </a:pPr>
            <a:r>
              <a:rPr lang="pt-B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Criação dos modelos de </a:t>
            </a:r>
            <a:r>
              <a:rPr lang="pt-BR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Machine</a:t>
            </a:r>
            <a:r>
              <a:rPr lang="pt-B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Learning</a:t>
            </a:r>
          </a:p>
          <a:p>
            <a:pPr marL="457200" indent="-457200">
              <a:buFont typeface="+mj-lt"/>
              <a:buAutoNum type="arabicPeriod"/>
            </a:pPr>
            <a:endParaRPr lang="pt-BR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+mj-lt"/>
              <a:buAutoNum type="arabicPeriod"/>
            </a:pPr>
            <a:endParaRPr lang="pt-B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3D7A0284-69DE-6ADD-D2ED-C38BAC4300C3}"/>
              </a:ext>
            </a:extLst>
          </p:cNvPr>
          <p:cNvSpPr/>
          <p:nvPr/>
        </p:nvSpPr>
        <p:spPr>
          <a:xfrm>
            <a:off x="1361728" y="1250509"/>
            <a:ext cx="151009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200" dirty="0">
                <a:ln w="0"/>
                <a:effectLst>
                  <a:outerShdw sx="1000" sy="1000" algn="ctr" rotWithShape="0">
                    <a:schemeClr val="bg1"/>
                  </a:outerShdw>
                  <a:reflection endPos="0" dir="5400000" sy="-90000" algn="bl" rotWithShape="0"/>
                </a:effectLst>
              </a:rPr>
              <a:t>ETAPAS</a:t>
            </a:r>
          </a:p>
        </p:txBody>
      </p:sp>
    </p:spTree>
    <p:extLst>
      <p:ext uri="{BB962C8B-B14F-4D97-AF65-F5344CB8AC3E}">
        <p14:creationId xmlns:p14="http://schemas.microsoft.com/office/powerpoint/2010/main" val="2389998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adrão do plano de fundo&#10;&#10;Descrição gerada automaticamente">
            <a:extLst>
              <a:ext uri="{FF2B5EF4-FFF2-40B4-BE49-F238E27FC236}">
                <a16:creationId xmlns:a16="http://schemas.microsoft.com/office/drawing/2014/main" id="{F9A77812-95DF-5E70-5E44-5D43E9382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73744EE-5289-02A8-3137-45C3E88BFE7F}"/>
              </a:ext>
            </a:extLst>
          </p:cNvPr>
          <p:cNvSpPr/>
          <p:nvPr/>
        </p:nvSpPr>
        <p:spPr>
          <a:xfrm>
            <a:off x="-33727" y="0"/>
            <a:ext cx="325441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Coleta de dados</a:t>
            </a:r>
          </a:p>
        </p:txBody>
      </p:sp>
      <p:graphicFrame>
        <p:nvGraphicFramePr>
          <p:cNvPr id="6" name="Tabela 6">
            <a:extLst>
              <a:ext uri="{FF2B5EF4-FFF2-40B4-BE49-F238E27FC236}">
                <a16:creationId xmlns:a16="http://schemas.microsoft.com/office/drawing/2014/main" id="{2A8B3EE6-B535-9538-0E0E-F5C6E32A00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296076"/>
              </p:ext>
            </p:extLst>
          </p:nvPr>
        </p:nvGraphicFramePr>
        <p:xfrm>
          <a:off x="825038" y="2108057"/>
          <a:ext cx="10806547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0130">
                  <a:extLst>
                    <a:ext uri="{9D8B030D-6E8A-4147-A177-3AD203B41FA5}">
                      <a16:colId xmlns:a16="http://schemas.microsoft.com/office/drawing/2014/main" val="4061713080"/>
                    </a:ext>
                  </a:extLst>
                </a:gridCol>
                <a:gridCol w="2066869">
                  <a:extLst>
                    <a:ext uri="{9D8B030D-6E8A-4147-A177-3AD203B41FA5}">
                      <a16:colId xmlns:a16="http://schemas.microsoft.com/office/drawing/2014/main" val="1767830424"/>
                    </a:ext>
                  </a:extLst>
                </a:gridCol>
                <a:gridCol w="7059548">
                  <a:extLst>
                    <a:ext uri="{9D8B030D-6E8A-4147-A177-3AD203B41FA5}">
                      <a16:colId xmlns:a16="http://schemas.microsoft.com/office/drawing/2014/main" val="2872359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Streaming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Produções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link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410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Amazon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Filmes</a:t>
                      </a:r>
                      <a:r>
                        <a:rPr lang="en-US" dirty="0"/>
                        <a:t> e Series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https://www.kaggle.com/datasets/shivamb/amazon-prime-movies-and-tv-shows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430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Netflix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Filmes</a:t>
                      </a:r>
                      <a:r>
                        <a:rPr lang="en-US" dirty="0"/>
                        <a:t> e Series</a:t>
                      </a:r>
                      <a:endParaRPr lang="pt-BR" dirty="0"/>
                    </a:p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https://www.kaggle.com/datasets/victorsoeiro/netflix-tv-shows-and-movies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167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HBO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Filmes</a:t>
                      </a:r>
                      <a:r>
                        <a:rPr lang="en-US" dirty="0"/>
                        <a:t> e Series</a:t>
                      </a:r>
                      <a:endParaRPr lang="pt-BR" dirty="0"/>
                    </a:p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https://www.kaggle.com/datasets/victorsoeiro/hbo-max-tv-shows-and-movies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023027"/>
                  </a:ext>
                </a:extLst>
              </a:tr>
            </a:tbl>
          </a:graphicData>
        </a:graphic>
      </p:graphicFrame>
      <p:sp>
        <p:nvSpPr>
          <p:cNvPr id="8" name="Retângulo 7">
            <a:extLst>
              <a:ext uri="{FF2B5EF4-FFF2-40B4-BE49-F238E27FC236}">
                <a16:creationId xmlns:a16="http://schemas.microsoft.com/office/drawing/2014/main" id="{0F9E277C-4620-8AF4-B481-E86C016C91B6}"/>
              </a:ext>
            </a:extLst>
          </p:cNvPr>
          <p:cNvSpPr/>
          <p:nvPr/>
        </p:nvSpPr>
        <p:spPr>
          <a:xfrm>
            <a:off x="4712126" y="997137"/>
            <a:ext cx="191667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dirty="0">
                <a:ln w="0"/>
                <a:effectLst>
                  <a:outerShdw sx="1000" sy="1000" algn="ctr" rotWithShape="0">
                    <a:schemeClr val="bg1"/>
                  </a:outerShdw>
                  <a:reflection endPos="0" dir="5400000" sy="-90000" algn="bl" rotWithShape="0"/>
                </a:effectLst>
              </a:rPr>
              <a:t>KAGGLE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9547A1-E241-E68C-CDC8-AEB7B50C6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624" y="4637830"/>
            <a:ext cx="2028946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42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adrão do plano de fundo&#10;&#10;Descrição gerada automaticamente">
            <a:extLst>
              <a:ext uri="{FF2B5EF4-FFF2-40B4-BE49-F238E27FC236}">
                <a16:creationId xmlns:a16="http://schemas.microsoft.com/office/drawing/2014/main" id="{4215CC30-BEB7-60E1-3F18-6AFE3D17B4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F88D9BB-4B29-F2A9-B6DE-C9F191DB0328}"/>
              </a:ext>
            </a:extLst>
          </p:cNvPr>
          <p:cNvSpPr/>
          <p:nvPr/>
        </p:nvSpPr>
        <p:spPr>
          <a:xfrm>
            <a:off x="0" y="0"/>
            <a:ext cx="181011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0" cap="none" spc="0" dirty="0" err="1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Datasets</a:t>
            </a:r>
            <a:endParaRPr lang="pt-BR" sz="3600" b="0" cap="none" spc="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CE02E47-6B27-E701-24DE-0E027131B8EF}"/>
              </a:ext>
            </a:extLst>
          </p:cNvPr>
          <p:cNvSpPr/>
          <p:nvPr/>
        </p:nvSpPr>
        <p:spPr>
          <a:xfrm>
            <a:off x="6709165" y="163145"/>
            <a:ext cx="519545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sx="1000" sy="1000" algn="ctr" rotWithShape="0">
                    <a:schemeClr val="bg1"/>
                  </a:outerShdw>
                  <a:reflection endPos="0" dir="5400000" sy="-90000" algn="bl" rotWithShape="0"/>
                </a:effectLst>
              </a:rPr>
              <a:t>B</a:t>
            </a:r>
            <a:r>
              <a:rPr lang="pt-BR" sz="2400" dirty="0">
                <a:ln w="0"/>
                <a:effectLst>
                  <a:outerShdw sx="1000" sy="1000" algn="ctr" rotWithShape="0">
                    <a:schemeClr val="bg1"/>
                  </a:outerShdw>
                  <a:reflection endPos="0" dir="5400000" sy="-90000" algn="bl" rotWithShape="0"/>
                </a:effectLst>
              </a:rPr>
              <a:t>ase usada para testar o modelos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61C34E0-182A-D74F-EBDB-29F29F628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165" y="930749"/>
            <a:ext cx="5365072" cy="298065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C79BD71-69CF-B0D3-94A7-9D687BA74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62" y="4027797"/>
            <a:ext cx="6428511" cy="2673193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0237ABF-9EC8-53CF-5460-4A20E1D35A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763" y="929397"/>
            <a:ext cx="6428511" cy="2982010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73CF1F1-53D9-8F77-FDF1-1BBA8911391B}"/>
              </a:ext>
            </a:extLst>
          </p:cNvPr>
          <p:cNvSpPr/>
          <p:nvPr/>
        </p:nvSpPr>
        <p:spPr>
          <a:xfrm>
            <a:off x="7007383" y="4102482"/>
            <a:ext cx="4599016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pt-BR" sz="2400" b="0" cap="none" spc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Dataset</a:t>
            </a:r>
            <a:r>
              <a:rPr lang="pt-BR" sz="2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com dados Netflix</a:t>
            </a:r>
          </a:p>
          <a:p>
            <a:pPr marL="914400" indent="-914400">
              <a:buFont typeface="+mj-lt"/>
              <a:buAutoNum type="arabicPeriod"/>
            </a:pPr>
            <a:endParaRPr lang="pt-B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914400" indent="-914400">
              <a:buFont typeface="+mj-lt"/>
              <a:buAutoNum type="arabicPeriod"/>
            </a:pPr>
            <a:r>
              <a:rPr lang="pt-BR" sz="2400" b="0" cap="none" spc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Dataset</a:t>
            </a:r>
            <a:r>
              <a:rPr lang="pt-BR" sz="2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com dados </a:t>
            </a:r>
            <a:r>
              <a:rPr lang="pt-BR" sz="2400" b="0" cap="none" spc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Amazon</a:t>
            </a:r>
            <a:endParaRPr lang="pt-BR" sz="2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914400" indent="-914400">
              <a:buFont typeface="+mj-lt"/>
              <a:buAutoNum type="arabicPeriod"/>
            </a:pPr>
            <a:endParaRPr lang="pt-B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914400" indent="-914400">
              <a:buFont typeface="+mj-lt"/>
              <a:buAutoNum type="arabicPeriod"/>
            </a:pPr>
            <a:r>
              <a:rPr lang="pt-BR" sz="2400" b="0" cap="none" spc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Dataset</a:t>
            </a:r>
            <a:r>
              <a:rPr lang="pt-BR" sz="2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com dados HBO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BBFFF49A-E760-538C-289F-BC1D77E7BB22}"/>
              </a:ext>
            </a:extLst>
          </p:cNvPr>
          <p:cNvSpPr/>
          <p:nvPr/>
        </p:nvSpPr>
        <p:spPr>
          <a:xfrm>
            <a:off x="1955834" y="157010"/>
            <a:ext cx="460760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effectLst>
                  <a:outerShdw sx="1000" sy="1000" algn="ctr" rotWithShape="0">
                    <a:schemeClr val="bg1"/>
                  </a:outerShdw>
                  <a:reflection endPos="0" dir="5400000" sy="-90000" algn="bl" rotWithShape="0"/>
                </a:effectLst>
              </a:rPr>
              <a:t>Bases usadas para treinar o modelo</a:t>
            </a:r>
          </a:p>
        </p:txBody>
      </p:sp>
    </p:spTree>
    <p:extLst>
      <p:ext uri="{BB962C8B-B14F-4D97-AF65-F5344CB8AC3E}">
        <p14:creationId xmlns:p14="http://schemas.microsoft.com/office/powerpoint/2010/main" val="3868858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adrão do plano de fundo&#10;&#10;Descrição gerada automaticamente">
            <a:extLst>
              <a:ext uri="{FF2B5EF4-FFF2-40B4-BE49-F238E27FC236}">
                <a16:creationId xmlns:a16="http://schemas.microsoft.com/office/drawing/2014/main" id="{1347809D-6575-D478-7A4E-887419775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B7033597-63EC-39CA-5112-7782436C47F3}"/>
              </a:ext>
            </a:extLst>
          </p:cNvPr>
          <p:cNvSpPr/>
          <p:nvPr/>
        </p:nvSpPr>
        <p:spPr>
          <a:xfrm>
            <a:off x="0" y="0"/>
            <a:ext cx="354776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Análise dos dados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30A77DC-5097-C982-E72C-A1A6723F1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52" y="895020"/>
            <a:ext cx="7821116" cy="4725059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FAAD47D1-8501-B902-C6CA-B4EBC450AD14}"/>
              </a:ext>
            </a:extLst>
          </p:cNvPr>
          <p:cNvSpPr/>
          <p:nvPr/>
        </p:nvSpPr>
        <p:spPr>
          <a:xfrm>
            <a:off x="8694191" y="895020"/>
            <a:ext cx="271446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Presença de outliers</a:t>
            </a:r>
          </a:p>
          <a:p>
            <a:pPr algn="ctr"/>
            <a:r>
              <a:rPr lang="pt-BR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Runtime</a:t>
            </a:r>
            <a:endParaRPr lang="pt-B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pt-BR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Imdb_score</a:t>
            </a:r>
            <a:endParaRPr lang="pt-B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pt-BR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Tmdb_score</a:t>
            </a:r>
            <a:endParaRPr lang="pt-B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C3E71C9-9828-C18D-D985-294DE1B3E0A3}"/>
              </a:ext>
            </a:extLst>
          </p:cNvPr>
          <p:cNvSpPr/>
          <p:nvPr/>
        </p:nvSpPr>
        <p:spPr>
          <a:xfrm>
            <a:off x="8694191" y="2937510"/>
            <a:ext cx="284135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Não houve remoção </a:t>
            </a:r>
          </a:p>
          <a:p>
            <a:pPr algn="ctr"/>
            <a:r>
              <a:rPr lang="pt-B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dos outliers e nem</a:t>
            </a:r>
          </a:p>
          <a:p>
            <a:pPr algn="ctr"/>
            <a:r>
              <a:rPr lang="pt-B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r>
              <a:rPr lang="pt-B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enhuma </a:t>
            </a:r>
            <a:r>
              <a:rPr lang="pt-B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técnica de </a:t>
            </a:r>
          </a:p>
          <a:p>
            <a:pPr algn="ctr"/>
            <a:r>
              <a:rPr lang="pt-B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dimensionalidade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E3C1432-DF69-6337-62B5-D8F958CA054A}"/>
              </a:ext>
            </a:extLst>
          </p:cNvPr>
          <p:cNvSpPr/>
          <p:nvPr/>
        </p:nvSpPr>
        <p:spPr>
          <a:xfrm>
            <a:off x="8800120" y="4739925"/>
            <a:ext cx="273523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Os dados não foram</a:t>
            </a:r>
          </a:p>
          <a:p>
            <a:pPr algn="ctr"/>
            <a:r>
              <a:rPr lang="pt-B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facionados</a:t>
            </a:r>
          </a:p>
        </p:txBody>
      </p:sp>
    </p:spTree>
    <p:extLst>
      <p:ext uri="{BB962C8B-B14F-4D97-AF65-F5344CB8AC3E}">
        <p14:creationId xmlns:p14="http://schemas.microsoft.com/office/powerpoint/2010/main" val="836973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adrão do plano de fundo&#10;&#10;Descrição gerada automaticamente">
            <a:extLst>
              <a:ext uri="{FF2B5EF4-FFF2-40B4-BE49-F238E27FC236}">
                <a16:creationId xmlns:a16="http://schemas.microsoft.com/office/drawing/2014/main" id="{168FD92E-6966-7D8D-4B09-7AFB5B995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483564B-6DCE-F49F-FC4B-01031C1DC45F}"/>
              </a:ext>
            </a:extLst>
          </p:cNvPr>
          <p:cNvSpPr/>
          <p:nvPr/>
        </p:nvSpPr>
        <p:spPr>
          <a:xfrm>
            <a:off x="1749906" y="102870"/>
            <a:ext cx="869218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Análise dos dados – Representatividades dos </a:t>
            </a:r>
          </a:p>
          <a:p>
            <a:pPr algn="ctr"/>
            <a:r>
              <a:rPr lang="pt-BR" sz="3600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streamings e os tipos de produções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6778586-AB0B-2BF4-8470-D7199B87D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21" y="2275360"/>
            <a:ext cx="4248743" cy="361047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A806036-C965-582F-F643-73D56FBEA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038" y="2275360"/>
            <a:ext cx="3896269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795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adrão do plano de fundo&#10;&#10;Descrição gerada automaticamente">
            <a:extLst>
              <a:ext uri="{FF2B5EF4-FFF2-40B4-BE49-F238E27FC236}">
                <a16:creationId xmlns:a16="http://schemas.microsoft.com/office/drawing/2014/main" id="{168FD92E-6966-7D8D-4B09-7AFB5B995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483564B-6DCE-F49F-FC4B-01031C1DC45F}"/>
              </a:ext>
            </a:extLst>
          </p:cNvPr>
          <p:cNvSpPr/>
          <p:nvPr/>
        </p:nvSpPr>
        <p:spPr>
          <a:xfrm>
            <a:off x="4141782" y="102870"/>
            <a:ext cx="390844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Modelos ML usados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4015570-3865-857D-AD73-3BED36DCCF51}"/>
              </a:ext>
            </a:extLst>
          </p:cNvPr>
          <p:cNvSpPr/>
          <p:nvPr/>
        </p:nvSpPr>
        <p:spPr>
          <a:xfrm>
            <a:off x="230832" y="749200"/>
            <a:ext cx="11782098" cy="38472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Regressão</a:t>
            </a:r>
            <a:r>
              <a:rPr lang="en-US" sz="2400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Linear</a:t>
            </a:r>
          </a:p>
          <a:p>
            <a:r>
              <a:rPr lang="pt-BR" sz="20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Baseado no aprendizado supervisionado, através da regressão.</a:t>
            </a:r>
          </a:p>
          <a:p>
            <a:r>
              <a:rPr lang="pt-BR" sz="20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Objetivo é descobrir a relação entre as 2 grandezas( IMDB e TMDB) para poder realizar previsões futuras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Vantagens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Simples de implementar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Prever o futuro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Possível realizar ajustes ou pode se aplicar técnicas de dimensionalidade, técnicas de regularização e validação cruzada.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Desvantagens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Os outliers podem impactar muito a previsão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Limitado a relacionamentos lineares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Os dados devem ser independentes </a:t>
            </a:r>
            <a:endParaRPr lang="pt-BR" sz="2000" b="0" cap="none" spc="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88513115"/>
      </p:ext>
    </p:extLst>
  </p:cSld>
  <p:clrMapOvr>
    <a:masterClrMapping/>
  </p:clrMapOvr>
</p:sld>
</file>

<file path=ppt/theme/theme1.xml><?xml version="1.0" encoding="utf-8"?>
<a:theme xmlns:a="http://schemas.openxmlformats.org/drawingml/2006/main" name="Galeria">
  <a:themeElements>
    <a:clrScheme name="Galeria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eria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i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915</TotalTime>
  <Words>1578</Words>
  <Application>Microsoft Office PowerPoint</Application>
  <PresentationFormat>Widescreen</PresentationFormat>
  <Paragraphs>165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6" baseType="lpstr">
      <vt:lpstr>Arial</vt:lpstr>
      <vt:lpstr>Gill Sans MT</vt:lpstr>
      <vt:lpstr>Galeria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FH18808</dc:creator>
  <cp:lastModifiedBy>FH18808</cp:lastModifiedBy>
  <cp:revision>26</cp:revision>
  <dcterms:created xsi:type="dcterms:W3CDTF">2023-02-02T17:28:55Z</dcterms:created>
  <dcterms:modified xsi:type="dcterms:W3CDTF">2023-02-06T15:09:20Z</dcterms:modified>
</cp:coreProperties>
</file>